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380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AA8E-5780-4AB4-B175-D34288D01082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075A-D20B-4B30-A4D9-04FB805AC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075A-D20B-4B30-A4D9-04FB805AC7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075A-D20B-4B30-A4D9-04FB805AC7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075A-D20B-4B30-A4D9-04FB805AC7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4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075A-D20B-4B30-A4D9-04FB805AC7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2FB5DB-C0D2-4274-AEED-10C7213A6F73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12F76C-EC65-44C4-A3B4-FC8D1C3C0F5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7772400" cy="3300968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Cell Biology </a:t>
            </a:r>
            <a:r>
              <a:rPr lang="en-US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Lec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(12)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Cell Respiration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4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429684" cy="720080"/>
          </a:xfrm>
        </p:spPr>
        <p:txBody>
          <a:bodyPr/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Electron Transport Chain</a:t>
            </a:r>
            <a:endParaRPr lang="ar-IQ" sz="28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06880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Electron Transport Chain:</a:t>
            </a:r>
            <a:r>
              <a:rPr lang="en-US" sz="2800" dirty="0" smtClean="0">
                <a:solidFill>
                  <a:srgbClr val="FFC000"/>
                </a:solidFill>
              </a:rPr>
              <a:t> allows the release of the large amount of chemical energy stored in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NADH</a:t>
            </a:r>
            <a:r>
              <a:rPr lang="en-US" sz="2800" dirty="0" smtClean="0">
                <a:solidFill>
                  <a:srgbClr val="FFC000"/>
                </a:solidFill>
              </a:rPr>
              <a:t> and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FADH</a:t>
            </a:r>
            <a:r>
              <a:rPr lang="en-US" sz="2800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dirty="0" smtClean="0">
                <a:solidFill>
                  <a:srgbClr val="FFC000"/>
                </a:solidFill>
              </a:rPr>
              <a:t>. The energy released is captured in the form of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ATP</a:t>
            </a:r>
            <a:r>
              <a:rPr lang="en-US" sz="2800" dirty="0" smtClean="0">
                <a:solidFill>
                  <a:srgbClr val="FFC000"/>
                </a:solidFill>
              </a:rPr>
              <a:t> (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 ATP </a:t>
            </a:r>
            <a:r>
              <a:rPr lang="en-US" sz="2800" b="1" dirty="0" smtClean="0">
                <a:solidFill>
                  <a:srgbClr val="FF0000"/>
                </a:solidFill>
              </a:rPr>
              <a:t>per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NADH</a:t>
            </a:r>
            <a:r>
              <a:rPr lang="en-US" sz="2800" dirty="0" smtClean="0">
                <a:solidFill>
                  <a:srgbClr val="FFC000"/>
                </a:solidFill>
              </a:rPr>
              <a:t> and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 ATP </a:t>
            </a:r>
            <a:r>
              <a:rPr lang="en-US" sz="2800" b="1" dirty="0" smtClean="0">
                <a:solidFill>
                  <a:srgbClr val="FF0000"/>
                </a:solidFill>
              </a:rPr>
              <a:t>per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FADH2</a:t>
            </a:r>
            <a:r>
              <a:rPr lang="en-US" sz="2800" dirty="0" smtClean="0">
                <a:solidFill>
                  <a:srgbClr val="FFC000"/>
                </a:solidFill>
              </a:rPr>
              <a:t>).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Cytochromes</a:t>
            </a:r>
            <a:r>
              <a:rPr lang="en-US" sz="2800" dirty="0" smtClean="0">
                <a:solidFill>
                  <a:srgbClr val="FFC000"/>
                </a:solidFill>
              </a:rPr>
              <a:t> are proteins of the internal mitochondrial membrane that are specialized in electron transfer and participate in the respiratory chain. </a:t>
            </a:r>
          </a:p>
          <a:p>
            <a:pPr marL="68580" indent="0" algn="ctr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NADH + H+ + 3 ADP + 3 Pi + 1/2 O2 → NAD+ + H2O +</a:t>
            </a:r>
            <a:endParaRPr lang="ar-IQ" b="1" dirty="0" smtClean="0">
              <a:solidFill>
                <a:srgbClr val="FFC000"/>
              </a:solidFill>
            </a:endParaRPr>
          </a:p>
          <a:p>
            <a:pPr marL="68580" indent="0" algn="ctr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 3 ATP</a:t>
            </a:r>
            <a:endParaRPr lang="en-US" dirty="0" smtClean="0">
              <a:solidFill>
                <a:srgbClr val="FFC000"/>
              </a:solidFill>
            </a:endParaRPr>
          </a:p>
          <a:p>
            <a:pPr marL="68580" indent="0" algn="ctr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FADH2 + 2 ADP + 2 Pi + 1/2 O2 → FAD+ + H2O + 2 ATP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5" r="2678"/>
          <a:stretch/>
        </p:blipFill>
        <p:spPr bwMode="auto">
          <a:xfrm>
            <a:off x="1691680" y="332656"/>
            <a:ext cx="5760000" cy="34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67544" y="4149080"/>
            <a:ext cx="8208912" cy="2448272"/>
          </a:xfrm>
          <a:prstGeom prst="rect">
            <a:avLst/>
          </a:prstGeom>
          <a:blipFill>
            <a:blip r:embed="rId4">
              <a:lum contrast="40000"/>
            </a:blip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72560" cy="72008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Fermentation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/>
          </a:bodyPr>
          <a:lstStyle/>
          <a:p>
            <a:pPr marL="68580" indent="0" algn="just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Occurs only when there is not sufficient oxygen available to permit aerobic reactions. </a:t>
            </a:r>
          </a:p>
          <a:p>
            <a:pPr algn="just" rtl="0"/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There are two common types of fermentation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25780" lvl="0" indent="-457200" algn="just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lactic acid fermentation </a:t>
            </a:r>
          </a:p>
          <a:p>
            <a:pPr marL="525780" lvl="0" indent="-457200" algn="just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Alcohol fermentation </a:t>
            </a:r>
          </a:p>
          <a:p>
            <a:pPr marL="68580" indent="0" algn="just" rtl="0" fontAlgn="base"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 lactic acid fermentation:</a:t>
            </a:r>
            <a:r>
              <a:rPr lang="en-US" sz="2400" dirty="0" smtClean="0"/>
              <a:t> </a:t>
            </a: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7" y="3356992"/>
            <a:ext cx="849694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lacticacidfer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29552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2500330"/>
          </a:xfrm>
        </p:spPr>
        <p:txBody>
          <a:bodyPr/>
          <a:lstStyle/>
          <a:p>
            <a:pPr rtl="0"/>
            <a:r>
              <a:rPr lang="en-US" dirty="0" smtClean="0"/>
              <a:t> </a:t>
            </a:r>
            <a:r>
              <a:rPr lang="en-U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alcohol fermentation: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IQ" sz="28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modalcoholicfer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4" y="2714620"/>
            <a:ext cx="7286676" cy="342902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20891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000132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Compares between aerobic and anaerobic respiration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232040"/>
              </p:ext>
            </p:extLst>
          </p:nvPr>
        </p:nvGraphicFramePr>
        <p:xfrm>
          <a:off x="285720" y="785795"/>
          <a:ext cx="8643968" cy="59871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1984"/>
                <a:gridCol w="4321984"/>
              </a:tblGrid>
              <a:tr h="58043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Aerobic respiration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Anaerobic respiration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2168"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1.</a:t>
                      </a:r>
                      <a:r>
                        <a:rPr lang="en-US" sz="240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Takes place in the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presence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of free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oxygen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1.</a:t>
                      </a:r>
                      <a:r>
                        <a:rPr lang="en-US" sz="240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Takes place in the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 absence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of free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Arial"/>
                        </a:rPr>
                        <a:t>oxygen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90587"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2.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The first step of this process (glycolysis) takes place in cytoplasm while the second step (Krebs cycle) is carried out in mitochondria.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2.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The complete process is carried out in the cytoplasm.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12665"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3.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Glucose is completely oxidized into carbon dioxide and water.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3.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Glucose is incompletely oxidized into carbon dioxide and ethyl alcohol.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12665"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4.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dirty="0" smtClean="0">
                          <a:latin typeface="Arial"/>
                          <a:ea typeface="Calibri"/>
                          <a:cs typeface="Arial"/>
                        </a:rPr>
                        <a:t>36 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molecules of ATP are produced by the complete oxidation of one gram-mole of glucose.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Arial"/>
                        </a:rPr>
                        <a:t>4.</a:t>
                      </a:r>
                      <a:r>
                        <a:rPr lang="en-US" sz="2400" dirty="0">
                          <a:latin typeface="Arial"/>
                          <a:ea typeface="Calibri"/>
                          <a:cs typeface="Arial"/>
                        </a:rPr>
                        <a:t> Only 2 molecules of ATP are formed in this process.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7858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Cell Respiration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29718" cy="5357850"/>
          </a:xfrm>
          <a:gradFill>
            <a:gsLst>
              <a:gs pos="0">
                <a:srgbClr val="00B0F0"/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lvl="0" algn="just" rtl="0" fontAlgn="base"/>
            <a:r>
              <a:rPr lang="en-US" sz="3500" dirty="0" smtClean="0">
                <a:solidFill>
                  <a:srgbClr val="FFC000"/>
                </a:solidFill>
              </a:rPr>
              <a:t>Energy flows into an ecosystem as sunlight and leaves as heat.</a:t>
            </a:r>
          </a:p>
          <a:p>
            <a:pPr lvl="0" algn="just" rtl="0" fontAlgn="base"/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</a:rPr>
              <a:t>Photosynthesis</a:t>
            </a:r>
            <a:r>
              <a:rPr lang="en-US" sz="3500" dirty="0" smtClean="0">
                <a:solidFill>
                  <a:srgbClr val="FFC000"/>
                </a:solidFill>
              </a:rPr>
              <a:t> generates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3500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500" b="1" dirty="0" smtClean="0">
                <a:solidFill>
                  <a:srgbClr val="FFC000"/>
                </a:solidFill>
              </a:rPr>
              <a:t> </a:t>
            </a:r>
            <a:r>
              <a:rPr lang="en-US" sz="3500" dirty="0" smtClean="0">
                <a:solidFill>
                  <a:srgbClr val="FFC000"/>
                </a:solidFill>
              </a:rPr>
              <a:t>and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organic</a:t>
            </a:r>
            <a:r>
              <a:rPr lang="en-US" sz="3500" dirty="0" smtClean="0">
                <a:solidFill>
                  <a:srgbClr val="FFC000"/>
                </a:solidFill>
              </a:rPr>
              <a:t>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molecules</a:t>
            </a:r>
            <a:r>
              <a:rPr lang="en-US" sz="3500" dirty="0" smtClean="0">
                <a:solidFill>
                  <a:srgbClr val="FFC000"/>
                </a:solidFill>
              </a:rPr>
              <a:t>, which are used in cellular respiration.</a:t>
            </a:r>
          </a:p>
          <a:p>
            <a:pPr lvl="0" algn="just" rtl="0" fontAlgn="base"/>
            <a:r>
              <a:rPr lang="en-US" sz="3500" dirty="0" smtClean="0">
                <a:solidFill>
                  <a:srgbClr val="FFC000"/>
                </a:solidFill>
              </a:rPr>
              <a:t>Cells use chemical energy stored in organic molecules to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regenerate ATP</a:t>
            </a:r>
            <a:r>
              <a:rPr lang="en-US" sz="3500" dirty="0" smtClean="0">
                <a:solidFill>
                  <a:srgbClr val="FFC000"/>
                </a:solidFill>
              </a:rPr>
              <a:t>, which powers work.</a:t>
            </a:r>
          </a:p>
          <a:p>
            <a:pPr lvl="0" algn="just" rtl="0" fontAlgn="base"/>
            <a:r>
              <a:rPr lang="en-US" sz="3500" dirty="0" smtClean="0">
                <a:solidFill>
                  <a:srgbClr val="FFC000"/>
                </a:solidFill>
              </a:rPr>
              <a:t>The most efficient way for cells to harvest energy stored in food is through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cellular</a:t>
            </a:r>
            <a:r>
              <a:rPr lang="en-US" sz="3500" b="1" dirty="0" smtClean="0">
                <a:solidFill>
                  <a:srgbClr val="FFC000"/>
                </a:solidFill>
              </a:rPr>
              <a:t> </a:t>
            </a: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respiration</a:t>
            </a:r>
            <a:r>
              <a:rPr lang="en-US" sz="3500" dirty="0" smtClean="0">
                <a:solidFill>
                  <a:srgbClr val="FFC000"/>
                </a:solidFill>
              </a:rPr>
              <a:t>, a </a:t>
            </a:r>
            <a:r>
              <a:rPr lang="en-US" sz="3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catabolic pathway </a:t>
            </a:r>
            <a:r>
              <a:rPr lang="en-US" sz="3500" dirty="0" smtClean="0">
                <a:solidFill>
                  <a:srgbClr val="FFC000"/>
                </a:solidFill>
              </a:rPr>
              <a:t>for the production of </a:t>
            </a:r>
            <a:r>
              <a:rPr lang="en-US" sz="3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adenosine triphosphate (ATP).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2852"/>
            <a:ext cx="7056000" cy="64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572560" cy="64807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Cell Respiration</a:t>
            </a:r>
            <a:endParaRPr lang="ar-IQ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786454"/>
          </a:xfrm>
        </p:spPr>
        <p:txBody>
          <a:bodyPr>
            <a:normAutofit fontScale="92500" lnSpcReduction="10000"/>
          </a:bodyPr>
          <a:lstStyle/>
          <a:p>
            <a:pPr algn="just" rtl="0" fontAlgn="base"/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Cell Respiration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Cellular respiration is the process by which glucose (C6H12O6) is broken down to release energy for making ATP, another form of chemical energy.</a:t>
            </a:r>
          </a:p>
          <a:p>
            <a:pPr algn="just" rtl="0" fontAlgn="base"/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Types of cell respiration</a:t>
            </a:r>
            <a:endParaRPr lang="en-US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rtl="0" fontAlgn="base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There are two types of cell respiration: </a:t>
            </a:r>
          </a:p>
          <a:p>
            <a:pPr lvl="0" algn="just" rtl="0" fontAlgn="base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aerobic cell respiration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a reaction with participation of molecular oxygen (O2). </a:t>
            </a:r>
          </a:p>
          <a:p>
            <a:pPr lvl="0" algn="just" rtl="0" fontAlgn="base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anaerobic cell respiration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without participation of molecular oxygen but with other inorganic molecules as oxidant. There are several varieties of anaerobic cell respiration, the main one is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fermentation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00990" cy="31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7858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Aerobic Cellular respiration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643998" cy="4498196"/>
          </a:xfrm>
        </p:spPr>
        <p:txBody>
          <a:bodyPr/>
          <a:lstStyle/>
          <a:p>
            <a:pPr algn="just" rtl="0"/>
            <a:r>
              <a:rPr lang="en-US" b="1" dirty="0" smtClean="0">
                <a:solidFill>
                  <a:srgbClr val="FFC000"/>
                </a:solidFill>
              </a:rPr>
              <a:t>There are three stages of Cellular respiration:</a:t>
            </a:r>
            <a:endParaRPr lang="en-US" dirty="0" smtClean="0">
              <a:solidFill>
                <a:srgbClr val="FFC000"/>
              </a:solidFill>
            </a:endParaRPr>
          </a:p>
          <a:p>
            <a:pPr lvl="0" algn="just" rtl="0"/>
            <a:r>
              <a:rPr lang="en-US" b="1" dirty="0" err="1" smtClean="0">
                <a:solidFill>
                  <a:srgbClr val="FF0000"/>
                </a:solidFill>
              </a:rPr>
              <a:t>Glycolysis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(occurs in the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cytosol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0" algn="just" rtl="0"/>
            <a:r>
              <a:rPr lang="en-US" b="1" dirty="0" smtClean="0">
                <a:solidFill>
                  <a:srgbClr val="FF0000"/>
                </a:solidFill>
              </a:rPr>
              <a:t>Krebs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cycle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or the </a:t>
            </a:r>
            <a:r>
              <a:rPr lang="en-US" b="1" dirty="0" smtClean="0">
                <a:solidFill>
                  <a:srgbClr val="FF0000"/>
                </a:solidFill>
              </a:rPr>
              <a:t>Citric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Acid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Cycle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(takes place in the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matrix</a:t>
            </a:r>
            <a:r>
              <a:rPr lang="en-US" dirty="0" smtClean="0">
                <a:solidFill>
                  <a:srgbClr val="FFC000"/>
                </a:solidFill>
              </a:rPr>
              <a:t> of the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mitochondria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0" algn="just" rtl="0"/>
            <a:r>
              <a:rPr lang="en-US" b="1" dirty="0" smtClean="0">
                <a:solidFill>
                  <a:srgbClr val="FF0000"/>
                </a:solidFill>
              </a:rPr>
              <a:t>Electron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Transport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Chain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(takes place in the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inner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mitochondrial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membrane</a:t>
            </a:r>
            <a:r>
              <a:rPr lang="en-US" dirty="0" smtClean="0">
                <a:solidFill>
                  <a:srgbClr val="FFC000"/>
                </a:solidFill>
              </a:rPr>
              <a:t>).</a:t>
            </a:r>
          </a:p>
          <a:p>
            <a:pPr marL="68580" indent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620688"/>
          </a:xfrm>
        </p:spPr>
        <p:txBody>
          <a:bodyPr/>
          <a:lstStyle/>
          <a:p>
            <a:pPr algn="ctr"/>
            <a:r>
              <a:rPr lang="en-US" sz="3200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Glycolysis</a:t>
            </a:r>
            <a:endParaRPr lang="ar-IQ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3456384"/>
          </a:xfrm>
        </p:spPr>
        <p:txBody>
          <a:bodyPr>
            <a:normAutofit/>
          </a:bodyPr>
          <a:lstStyle/>
          <a:p>
            <a:pPr algn="just" rtl="0"/>
            <a:r>
              <a:rPr lang="en-US" sz="2400" b="1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Glycolysis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dirty="0" smtClean="0">
                <a:solidFill>
                  <a:srgbClr val="FFC000"/>
                </a:solidFill>
              </a:rPr>
              <a:t> is the first phase of respiration where glucose is broken down with a small energy yield. This process takes place in the 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cell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cytoplasm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</a:p>
          <a:p>
            <a:pPr marL="582930" lvl="0" indent="-514350" algn="just" rtl="0"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A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6-carbon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glucose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molecule</a:t>
            </a:r>
            <a:r>
              <a:rPr lang="en-US" sz="2400" dirty="0" smtClean="0">
                <a:solidFill>
                  <a:srgbClr val="FFC000"/>
                </a:solidFill>
              </a:rPr>
              <a:t> is split up and changed into two molecules of a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3-carbon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substance</a:t>
            </a:r>
            <a:r>
              <a:rPr lang="en-US" sz="2400" dirty="0" smtClean="0">
                <a:solidFill>
                  <a:srgbClr val="FFC000"/>
                </a:solidFill>
              </a:rPr>
              <a:t> called 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pyruvic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acid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</a:p>
          <a:p>
            <a:pPr marL="582930" lvl="0" indent="-514350" algn="just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Two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ATPs</a:t>
            </a:r>
            <a:r>
              <a:rPr lang="en-US" sz="2400" dirty="0" smtClean="0">
                <a:solidFill>
                  <a:srgbClr val="FFC000"/>
                </a:solidFill>
              </a:rPr>
              <a:t> are produced.</a:t>
            </a:r>
          </a:p>
          <a:p>
            <a:pPr marL="582930" lvl="0" indent="-514350" algn="just" rtl="0"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Two "high energy" electron carrying molecules of </a:t>
            </a:r>
            <a:r>
              <a:rPr lang="en-US" sz="2400" b="1" dirty="0" smtClean="0">
                <a:solidFill>
                  <a:srgbClr val="FF0000"/>
                </a:solidFill>
              </a:rPr>
              <a:t>NADH</a:t>
            </a:r>
            <a:r>
              <a:rPr lang="en-US" sz="2400" dirty="0" smtClean="0">
                <a:solidFill>
                  <a:srgbClr val="FFC000"/>
                </a:solidFill>
              </a:rPr>
              <a:t> are produced. </a:t>
            </a:r>
          </a:p>
          <a:p>
            <a:pPr marL="68580" indent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645024"/>
            <a:ext cx="5400000" cy="284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72560" cy="576064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Krebs</a:t>
            </a:r>
            <a:r>
              <a:rPr 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cycle</a:t>
            </a:r>
            <a:endParaRPr lang="ar-IQ" sz="32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2520280"/>
          </a:xfrm>
        </p:spPr>
        <p:txBody>
          <a:bodyPr/>
          <a:lstStyle/>
          <a:p>
            <a:pPr algn="just" rtl="0"/>
            <a:r>
              <a:rPr lang="en-US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Krebs cycle: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occurs in the mitochondrial matrix and generates a pool of chemical energy (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ATP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NADH</a:t>
            </a:r>
            <a:r>
              <a:rPr lang="en-US" sz="2800" dirty="0" smtClean="0">
                <a:solidFill>
                  <a:srgbClr val="FFC000"/>
                </a:solidFill>
              </a:rPr>
              <a:t>, and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FADH2</a:t>
            </a:r>
            <a:r>
              <a:rPr lang="en-US" sz="2800" dirty="0" smtClean="0">
                <a:solidFill>
                  <a:srgbClr val="FFC000"/>
                </a:solidFill>
              </a:rPr>
              <a:t>) from the oxidation of pyruvate.</a:t>
            </a:r>
          </a:p>
          <a:p>
            <a:pPr algn="just" rtl="0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Pyruvate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is transported into the mitochondria and loses carbon dioxide to form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acetyl-CoA</a:t>
            </a:r>
            <a:r>
              <a:rPr lang="en-US" sz="2800" dirty="0" smtClean="0">
                <a:solidFill>
                  <a:srgbClr val="FFC000"/>
                </a:solidFill>
              </a:rPr>
              <a:t>, a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2-carbon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molecule</a:t>
            </a:r>
            <a:r>
              <a:rPr lang="en-US" sz="2800" dirty="0" smtClean="0">
                <a:solidFill>
                  <a:srgbClr val="FFC000"/>
                </a:solidFill>
              </a:rPr>
              <a:t>. </a:t>
            </a:r>
          </a:p>
          <a:p>
            <a:pPr marL="68580" indent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38" y="3356992"/>
            <a:ext cx="3240000" cy="319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140736"/>
          </a:xfrm>
        </p:spPr>
        <p:txBody>
          <a:bodyPr/>
          <a:lstStyle/>
          <a:p>
            <a:pPr rtl="0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When acetyl-</a:t>
            </a:r>
            <a:r>
              <a:rPr lang="en-US" sz="2400" dirty="0" err="1" smtClean="0">
                <a:solidFill>
                  <a:srgbClr val="FFFF00"/>
                </a:solidFill>
                <a:cs typeface="Arial" pitchFamily="34" charset="0"/>
              </a:rPr>
              <a:t>CoA</a:t>
            </a: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 is oxidized to carbon dioxide in the Krebs cycle, chemical energy is released and captured in the form of NADH, FADH2, and ATP</a:t>
            </a:r>
            <a:r>
              <a:rPr lang="ar-IQ" sz="2400" dirty="0" smtClean="0">
                <a:solidFill>
                  <a:srgbClr val="FFFF00"/>
                </a:solidFill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ar-IQ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bio_ch9_4760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" r="28945"/>
          <a:stretch/>
        </p:blipFill>
        <p:spPr bwMode="auto">
          <a:xfrm>
            <a:off x="2411760" y="1772816"/>
            <a:ext cx="432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218</TotalTime>
  <Words>569</Words>
  <Application>Microsoft Office PowerPoint</Application>
  <PresentationFormat>On-screen Show (4:3)</PresentationFormat>
  <Paragraphs>53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Cell Biology Lec (12)  Cell Respiration  </vt:lpstr>
      <vt:lpstr>Cell Respiration</vt:lpstr>
      <vt:lpstr>PowerPoint Presentation</vt:lpstr>
      <vt:lpstr>Cell Respiration</vt:lpstr>
      <vt:lpstr>PowerPoint Presentation</vt:lpstr>
      <vt:lpstr>Aerobic Cellular respiration </vt:lpstr>
      <vt:lpstr>Glycolysis</vt:lpstr>
      <vt:lpstr>Krebs cycle</vt:lpstr>
      <vt:lpstr>When acetyl-CoA is oxidized to carbon dioxide in the Krebs cycle, chemical energy is released and captured in the form of NADH, FADH2, and ATP.  </vt:lpstr>
      <vt:lpstr>Electron Transport Chain</vt:lpstr>
      <vt:lpstr>PowerPoint Presentation</vt:lpstr>
      <vt:lpstr>Fermentation </vt:lpstr>
      <vt:lpstr>PowerPoint Presentation</vt:lpstr>
      <vt:lpstr> In alcohol fermentation:  </vt:lpstr>
      <vt:lpstr>Compares between aerobic and anaerobic respiration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Respiration  </dc:title>
  <dc:creator>max</dc:creator>
  <cp:lastModifiedBy>Nice</cp:lastModifiedBy>
  <cp:revision>31</cp:revision>
  <dcterms:created xsi:type="dcterms:W3CDTF">2015-04-11T14:59:26Z</dcterms:created>
  <dcterms:modified xsi:type="dcterms:W3CDTF">2018-07-25T16:18:42Z</dcterms:modified>
</cp:coreProperties>
</file>